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32" r:id="rId2"/>
    <p:sldId id="329" r:id="rId3"/>
    <p:sldId id="333" r:id="rId4"/>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0B0B"/>
    <a:srgbClr val="BF2A01"/>
    <a:srgbClr val="FFA4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190" autoAdjust="0"/>
  </p:normalViewPr>
  <p:slideViewPr>
    <p:cSldViewPr>
      <p:cViewPr>
        <p:scale>
          <a:sx n="109" d="100"/>
          <a:sy n="109" d="100"/>
        </p:scale>
        <p:origin x="-172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100" y="0"/>
            <a:ext cx="2944813" cy="495300"/>
          </a:xfrm>
          <a:prstGeom prst="rect">
            <a:avLst/>
          </a:prstGeom>
        </p:spPr>
        <p:txBody>
          <a:bodyPr vert="horz" lIns="91440" tIns="45720" rIns="91440" bIns="45720" rtlCol="0"/>
          <a:lstStyle>
            <a:lvl1pPr algn="r">
              <a:defRPr sz="1200"/>
            </a:lvl1pPr>
          </a:lstStyle>
          <a:p>
            <a:fld id="{F158E317-144C-48E7-B28F-017D9AFF8397}" type="datetimeFigureOut">
              <a:rPr lang="en-GB" smtClean="0"/>
              <a:t>25/02/2016</a:t>
            </a:fld>
            <a:endParaRPr lang="en-GB"/>
          </a:p>
        </p:txBody>
      </p:sp>
      <p:sp>
        <p:nvSpPr>
          <p:cNvPr id="4" name="Footer Placeholder 3"/>
          <p:cNvSpPr>
            <a:spLocks noGrp="1"/>
          </p:cNvSpPr>
          <p:nvPr>
            <p:ph type="ftr" sz="quarter" idx="2"/>
          </p:nvPr>
        </p:nvSpPr>
        <p:spPr>
          <a:xfrm>
            <a:off x="0" y="9409113"/>
            <a:ext cx="2944813"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100" y="9409113"/>
            <a:ext cx="2944813" cy="495300"/>
          </a:xfrm>
          <a:prstGeom prst="rect">
            <a:avLst/>
          </a:prstGeom>
        </p:spPr>
        <p:txBody>
          <a:bodyPr vert="horz" lIns="91440" tIns="45720" rIns="91440" bIns="45720" rtlCol="0" anchor="b"/>
          <a:lstStyle>
            <a:lvl1pPr algn="r">
              <a:defRPr sz="1200"/>
            </a:lvl1pPr>
          </a:lstStyle>
          <a:p>
            <a:fld id="{3D36E242-45D2-4D0A-9824-291166F11F19}" type="slidenum">
              <a:rPr lang="en-GB" smtClean="0"/>
              <a:t>‹#›</a:t>
            </a:fld>
            <a:endParaRPr lang="en-GB"/>
          </a:p>
        </p:txBody>
      </p:sp>
    </p:spTree>
    <p:extLst>
      <p:ext uri="{BB962C8B-B14F-4D97-AF65-F5344CB8AC3E}">
        <p14:creationId xmlns:p14="http://schemas.microsoft.com/office/powerpoint/2010/main" val="3932196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2656ADF3-B59E-449B-AC2B-3957CFE425AE}" type="datetimeFigureOut">
              <a:rPr lang="en-GB" smtClean="0"/>
              <a:pPr/>
              <a:t>25/02/2016</a:t>
            </a:fld>
            <a:endParaRPr lang="en-GB"/>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78055ADE-B8A9-4A3C-8429-DACEBD80F4DB}" type="slidenum">
              <a:rPr lang="en-GB" smtClean="0"/>
              <a:pPr/>
              <a:t>‹#›</a:t>
            </a:fld>
            <a:endParaRPr lang="en-GB"/>
          </a:p>
        </p:txBody>
      </p:sp>
    </p:spTree>
    <p:extLst>
      <p:ext uri="{BB962C8B-B14F-4D97-AF65-F5344CB8AC3E}">
        <p14:creationId xmlns:p14="http://schemas.microsoft.com/office/powerpoint/2010/main" val="1772911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Now</a:t>
            </a:r>
            <a:r>
              <a:rPr lang="en-GB" baseline="0" dirty="0" smtClean="0"/>
              <a:t> that we’ve set the scene for today. We’ll get started on thinking about scoping and refining user requirements. </a:t>
            </a:r>
          </a:p>
          <a:p>
            <a:endParaRPr lang="en-GB" baseline="0" dirty="0" smtClean="0"/>
          </a:p>
          <a:p>
            <a:r>
              <a:rPr lang="en-GB" baseline="0" dirty="0" smtClean="0"/>
              <a:t>Without a solid understanding of what users want, it is impossible to develop services that will be used and valued. For the next 20 minutes, we’ll share some tips on how to start assessing user requirements at your institution. We’ve distilled key points from our  </a:t>
            </a:r>
            <a:r>
              <a:rPr lang="en-GB" b="1" baseline="0" dirty="0" smtClean="0"/>
              <a:t>How to Develop RDM </a:t>
            </a:r>
          </a:p>
          <a:p>
            <a:r>
              <a:rPr lang="en-GB" b="1" baseline="0" dirty="0" smtClean="0"/>
              <a:t>Services</a:t>
            </a:r>
            <a:r>
              <a:rPr lang="en-GB" baseline="0" dirty="0" smtClean="0"/>
              <a:t> and </a:t>
            </a:r>
            <a:r>
              <a:rPr lang="en-GB" b="1" baseline="0" dirty="0" smtClean="0"/>
              <a:t>How to Discover Requirements for Research Data Management Services </a:t>
            </a:r>
            <a:r>
              <a:rPr lang="en-GB" baseline="0" dirty="0" smtClean="0"/>
              <a:t>guides – both are included in your packs so that you can delve into these in more detail once you return home. </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1</a:t>
            </a:fld>
            <a:endParaRPr lang="en-GB"/>
          </a:p>
        </p:txBody>
      </p:sp>
    </p:spTree>
    <p:extLst>
      <p:ext uri="{BB962C8B-B14F-4D97-AF65-F5344CB8AC3E}">
        <p14:creationId xmlns:p14="http://schemas.microsoft.com/office/powerpoint/2010/main" val="1179143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will</a:t>
            </a:r>
            <a:r>
              <a:rPr lang="en-GB" baseline="0" dirty="0" smtClean="0"/>
              <a:t> be working through the business model canvas to develop a business case for establishing RDM support components. It’s worth bearing in mind as you work through this tool what it is that you are aiming to achieve. It will be helpful to have a level of capability in mind as this will define what is an appropriate level of resource and will help to identify the benefits that the expenditure of resources will unlock.</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2</a:t>
            </a:fld>
            <a:endParaRPr lang="en-GB"/>
          </a:p>
        </p:txBody>
      </p:sp>
    </p:spTree>
    <p:extLst>
      <p:ext uri="{BB962C8B-B14F-4D97-AF65-F5344CB8AC3E}">
        <p14:creationId xmlns:p14="http://schemas.microsoft.com/office/powerpoint/2010/main" val="27680126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r>
              <a:rPr lang="en-GB" dirty="0" smtClean="0"/>
              <a:t>University of Bournemouth</a:t>
            </a:r>
            <a:endParaRPr lang="en-GB" dirty="0"/>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
        <p:nvSpPr>
          <p:cNvPr id="7" name="Rectangle 6"/>
          <p:cNvSpPr/>
          <p:nvPr userDrawn="1"/>
        </p:nvSpPr>
        <p:spPr>
          <a:xfrm>
            <a:off x="0" y="0"/>
            <a:ext cx="9144000" cy="1340768"/>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C:\Users\DCC\Pictures\dcc-logo_png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512" y="187951"/>
            <a:ext cx="3380929" cy="96486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userDrawn="1"/>
        </p:nvSpPr>
        <p:spPr>
          <a:xfrm>
            <a:off x="3779912" y="476672"/>
            <a:ext cx="4824536" cy="400110"/>
          </a:xfrm>
          <a:prstGeom prst="rect">
            <a:avLst/>
          </a:prstGeom>
          <a:noFill/>
        </p:spPr>
        <p:txBody>
          <a:bodyPr wrap="square" rtlCol="0">
            <a:spAutoFit/>
          </a:bodyPr>
          <a:lstStyle/>
          <a:p>
            <a:r>
              <a:rPr lang="en-GB" sz="2000" b="0" dirty="0" smtClean="0">
                <a:solidFill>
                  <a:schemeClr val="bg1"/>
                </a:solidFill>
                <a:latin typeface="Gill Sans MT" panose="020B0502020104020203" pitchFamily="34" charset="0"/>
                <a:cs typeface="Arial" panose="020B0604020202020204" pitchFamily="34" charset="0"/>
              </a:rPr>
              <a:t>because</a:t>
            </a:r>
            <a:r>
              <a:rPr lang="en-GB" sz="2000" b="0" baseline="0" dirty="0" smtClean="0">
                <a:solidFill>
                  <a:schemeClr val="bg1"/>
                </a:solidFill>
                <a:latin typeface="Gill Sans MT" panose="020B0502020104020203" pitchFamily="34" charset="0"/>
                <a:cs typeface="Arial" panose="020B0604020202020204" pitchFamily="34" charset="0"/>
              </a:rPr>
              <a:t> good research needs good data</a:t>
            </a:r>
            <a:endParaRPr lang="en-GB" sz="2000" b="0" dirty="0">
              <a:solidFill>
                <a:schemeClr val="bg1"/>
              </a:solidFill>
              <a:latin typeface="Gill Sans MT" panose="020B0502020104020203" pitchFamily="34" charset="0"/>
              <a:cs typeface="Arial" panose="020B0604020202020204" pitchFamily="34" charset="0"/>
            </a:endParaRPr>
          </a:p>
        </p:txBody>
      </p:sp>
    </p:spTree>
    <p:extLst>
      <p:ext uri="{BB962C8B-B14F-4D97-AF65-F5344CB8AC3E}">
        <p14:creationId xmlns:p14="http://schemas.microsoft.com/office/powerpoint/2010/main" val="3406084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955460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6869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22114"/>
          </a:xfrm>
        </p:spPr>
        <p:txBody>
          <a:bodyPr/>
          <a:lstStyle/>
          <a:p>
            <a:r>
              <a:rPr lang="en-US" smtClean="0"/>
              <a:t>Click to edit Master title style</a:t>
            </a:r>
            <a:endParaRPr lang="en-GB"/>
          </a:p>
        </p:txBody>
      </p:sp>
      <p:sp>
        <p:nvSpPr>
          <p:cNvPr id="3" name="Content Placeholder 2"/>
          <p:cNvSpPr>
            <a:spLocks noGrp="1"/>
          </p:cNvSpPr>
          <p:nvPr>
            <p:ph idx="1"/>
          </p:nvPr>
        </p:nvSpPr>
        <p:spPr>
          <a:xfrm>
            <a:off x="467544" y="1340768"/>
            <a:ext cx="8229600" cy="4997165"/>
          </a:xfrm>
        </p:spPr>
        <p:txBody>
          <a:bodyPr/>
          <a:lstStyle>
            <a:lvl1pPr>
              <a:defRPr/>
            </a:lvl1pPr>
            <a:lvl2pPr>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313025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736959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617869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537800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4005972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36338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3207107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05639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99412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35496" y="1340768"/>
            <a:ext cx="8229600" cy="814673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11EC8-96BA-446C-BEF6-5B8A1AC4601F}" type="datetimeFigureOut">
              <a:rPr lang="en-GB" smtClean="0"/>
              <a:pPr/>
              <a:t>25/02/2016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D6978-7833-4913-8E49-2970CED2C8A3}" type="slidenum">
              <a:rPr lang="en-GB" smtClean="0"/>
              <a:pPr/>
              <a:t>‹#›</a:t>
            </a:fld>
            <a:endParaRPr lang="en-GB"/>
          </a:p>
        </p:txBody>
      </p:sp>
      <p:sp>
        <p:nvSpPr>
          <p:cNvPr id="7" name="Rectangle 6"/>
          <p:cNvSpPr/>
          <p:nvPr/>
        </p:nvSpPr>
        <p:spPr>
          <a:xfrm>
            <a:off x="0" y="980728"/>
            <a:ext cx="9157175" cy="144016"/>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85702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spcBef>
          <a:spcPct val="0"/>
        </a:spcBef>
        <a:buNone/>
        <a:defRPr sz="4400" kern="1200">
          <a:solidFill>
            <a:schemeClr val="accent1"/>
          </a:solidFill>
          <a:latin typeface="+mj-lt"/>
          <a:ea typeface="+mj-ea"/>
          <a:cs typeface="+mj-cs"/>
        </a:defRPr>
      </a:lvl1pPr>
    </p:titleStyle>
    <p:bodyStyle>
      <a:lvl1pPr marL="442913" indent="-442913" algn="l" defTabSz="914400" rtl="0" eaLnBrk="1" latinLnBrk="0" hangingPunct="1">
        <a:spcBef>
          <a:spcPct val="20000"/>
        </a:spcBef>
        <a:buFontTx/>
        <a:buBlip>
          <a:blip r:embed="rId13"/>
        </a:buBlip>
        <a:defRPr sz="3200" kern="1200">
          <a:solidFill>
            <a:schemeClr val="tx1"/>
          </a:solidFill>
          <a:latin typeface="+mn-lt"/>
          <a:ea typeface="+mn-ea"/>
          <a:cs typeface="+mn-cs"/>
        </a:defRPr>
      </a:lvl1pPr>
      <a:lvl2pPr marL="803275" indent="-346075" algn="l" defTabSz="914400" rtl="0" eaLnBrk="1" latinLnBrk="0" hangingPunct="1">
        <a:spcBef>
          <a:spcPct val="20000"/>
        </a:spcBef>
        <a:buFont typeface="Stencil" panose="040409050D0802020404" pitchFamily="82"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Stencil" panose="040409050D0802020404" pitchFamily="82"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2996952"/>
            <a:ext cx="7342584" cy="1470025"/>
          </a:xfrm>
        </p:spPr>
        <p:txBody>
          <a:bodyPr>
            <a:normAutofit/>
          </a:bodyPr>
          <a:lstStyle/>
          <a:p>
            <a:r>
              <a:rPr lang="en-GB" dirty="0" smtClean="0"/>
              <a:t>Business Model Canvas exercise – part one</a:t>
            </a:r>
            <a:endParaRPr lang="en-GB" sz="31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6093296"/>
            <a:ext cx="155416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195736" y="6183267"/>
            <a:ext cx="6480720" cy="276999"/>
          </a:xfrm>
          <a:prstGeom prst="rect">
            <a:avLst/>
          </a:prstGeom>
          <a:noFill/>
        </p:spPr>
        <p:txBody>
          <a:bodyPr wrap="square" rtlCol="0">
            <a:spAutoFit/>
          </a:bodyPr>
          <a:lstStyle/>
          <a:p>
            <a:r>
              <a:rPr lang="en-GB" sz="1200" dirty="0"/>
              <a:t>This work is licensed under the Creative Commons Attribution 2.5 UK: Scotland License. </a:t>
            </a:r>
          </a:p>
        </p:txBody>
      </p:sp>
    </p:spTree>
    <p:extLst>
      <p:ext uri="{BB962C8B-B14F-4D97-AF65-F5344CB8AC3E}">
        <p14:creationId xmlns:p14="http://schemas.microsoft.com/office/powerpoint/2010/main" val="2744444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Business model canvas</a:t>
            </a:r>
            <a:endParaRPr lang="en-GB"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1124744"/>
            <a:ext cx="9144000" cy="5729900"/>
          </a:xfrm>
        </p:spPr>
      </p:pic>
    </p:spTree>
    <p:extLst>
      <p:ext uri="{BB962C8B-B14F-4D97-AF65-F5344CB8AC3E}">
        <p14:creationId xmlns:p14="http://schemas.microsoft.com/office/powerpoint/2010/main" val="1511564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400" dirty="0" smtClean="0"/>
              <a:t>Group exercise – Key activities and resources</a:t>
            </a:r>
            <a:endParaRPr lang="en-GB" sz="3400" dirty="0"/>
          </a:p>
        </p:txBody>
      </p:sp>
      <p:sp>
        <p:nvSpPr>
          <p:cNvPr id="3" name="Content Placeholder 2"/>
          <p:cNvSpPr>
            <a:spLocks noGrp="1"/>
          </p:cNvSpPr>
          <p:nvPr>
            <p:ph idx="1"/>
          </p:nvPr>
        </p:nvSpPr>
        <p:spPr/>
        <p:txBody>
          <a:bodyPr/>
          <a:lstStyle/>
          <a:p>
            <a:pPr marL="0" indent="0">
              <a:buNone/>
            </a:pPr>
            <a:r>
              <a:rPr lang="en-GB" dirty="0" smtClean="0"/>
              <a:t>In your groups identify:</a:t>
            </a:r>
          </a:p>
          <a:p>
            <a:pPr marL="0" indent="0">
              <a:buNone/>
            </a:pPr>
            <a:endParaRPr lang="en-GB" dirty="0"/>
          </a:p>
          <a:p>
            <a:pPr marL="514350" indent="-514350">
              <a:buFont typeface="+mj-lt"/>
              <a:buAutoNum type="arabicPeriod"/>
            </a:pPr>
            <a:r>
              <a:rPr lang="en-GB" dirty="0" smtClean="0"/>
              <a:t>Which </a:t>
            </a:r>
            <a:r>
              <a:rPr lang="en-GB" b="1" dirty="0" smtClean="0"/>
              <a:t>key activities </a:t>
            </a:r>
            <a:r>
              <a:rPr lang="en-GB" dirty="0" smtClean="0"/>
              <a:t>and </a:t>
            </a:r>
            <a:r>
              <a:rPr lang="en-GB" b="1" dirty="0" smtClean="0"/>
              <a:t>resources</a:t>
            </a:r>
            <a:r>
              <a:rPr lang="en-GB" dirty="0" smtClean="0"/>
              <a:t> will be required to deliver your </a:t>
            </a:r>
            <a:r>
              <a:rPr lang="en-GB" b="1" dirty="0" smtClean="0"/>
              <a:t>value </a:t>
            </a:r>
            <a:r>
              <a:rPr lang="en-GB" dirty="0" smtClean="0"/>
              <a:t>propositions</a:t>
            </a:r>
          </a:p>
          <a:p>
            <a:pPr marL="514350" indent="-514350">
              <a:buFont typeface="+mj-lt"/>
              <a:buAutoNum type="arabicPeriod"/>
            </a:pPr>
            <a:endParaRPr lang="en-GB" dirty="0"/>
          </a:p>
          <a:p>
            <a:pPr marL="514350" indent="-514350">
              <a:buFont typeface="+mj-lt"/>
              <a:buAutoNum type="arabicPeriod"/>
            </a:pPr>
            <a:r>
              <a:rPr lang="en-GB" dirty="0" smtClean="0"/>
              <a:t>Which </a:t>
            </a:r>
            <a:r>
              <a:rPr lang="en-GB" b="1" dirty="0" smtClean="0"/>
              <a:t>key partnerships </a:t>
            </a:r>
            <a:r>
              <a:rPr lang="en-GB" dirty="0" smtClean="0"/>
              <a:t>would be central to delivering your </a:t>
            </a:r>
            <a:r>
              <a:rPr lang="en-GB" b="1" dirty="0" smtClean="0"/>
              <a:t>value propositions. </a:t>
            </a:r>
            <a:r>
              <a:rPr lang="en-GB" dirty="0" smtClean="0"/>
              <a:t>Consider relevant </a:t>
            </a:r>
            <a:r>
              <a:rPr lang="en-GB" b="1" dirty="0" smtClean="0"/>
              <a:t>internal</a:t>
            </a:r>
            <a:r>
              <a:rPr lang="en-GB" dirty="0" smtClean="0"/>
              <a:t> and </a:t>
            </a:r>
            <a:r>
              <a:rPr lang="en-GB" b="1" dirty="0" smtClean="0"/>
              <a:t>external partnerships</a:t>
            </a:r>
            <a:r>
              <a:rPr lang="en-GB" dirty="0" smtClean="0"/>
              <a:t>.</a:t>
            </a:r>
            <a:endParaRPr lang="en-GB" dirty="0"/>
          </a:p>
        </p:txBody>
      </p:sp>
    </p:spTree>
    <p:extLst>
      <p:ext uri="{BB962C8B-B14F-4D97-AF65-F5344CB8AC3E}">
        <p14:creationId xmlns:p14="http://schemas.microsoft.com/office/powerpoint/2010/main" val="1043432698"/>
      </p:ext>
    </p:extLst>
  </p:cSld>
  <p:clrMapOvr>
    <a:masterClrMapping/>
  </p:clrMapOvr>
</p:sld>
</file>

<file path=ppt/theme/theme1.xml><?xml version="1.0" encoding="utf-8"?>
<a:theme xmlns:a="http://schemas.openxmlformats.org/drawingml/2006/main" name="Metadata and docum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Metadata and documentation</Template>
  <TotalTime>3083</TotalTime>
  <Words>258</Words>
  <Application>Microsoft Office PowerPoint</Application>
  <PresentationFormat>On-screen Show (4:3)</PresentationFormat>
  <Paragraphs>16</Paragraphs>
  <Slides>3</Slides>
  <Notes>2</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Metadata and documentation</vt:lpstr>
      <vt:lpstr>Business Model Canvas exercise – part one</vt:lpstr>
      <vt:lpstr>Business model canvas</vt:lpstr>
      <vt:lpstr>Group exercise – Key activities and resources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RDM services – getting the balance right IDCC16 Amsterdam 21st February 2016</dc:title>
  <dc:creator>Jonathan Rans</dc:creator>
  <cp:lastModifiedBy>jd162a</cp:lastModifiedBy>
  <cp:revision>106</cp:revision>
  <cp:lastPrinted>2016-01-11T12:50:33Z</cp:lastPrinted>
  <dcterms:created xsi:type="dcterms:W3CDTF">2016-02-09T09:44:39Z</dcterms:created>
  <dcterms:modified xsi:type="dcterms:W3CDTF">2016-02-25T16:12:48Z</dcterms:modified>
</cp:coreProperties>
</file>